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Montserra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21C550-79B2-4CF2-AE6A-D3D8C3027B61}">
  <a:tblStyle styleId="{EA21C550-79B2-4CF2-AE6A-D3D8C3027B61}" styleName="Table_0">
    <a:wholeTbl>
      <a:tcTxStyle b="off" i="off">
        <a:font>
          <a:latin typeface="Arial"/>
          <a:ea typeface="Arial"/>
          <a:cs typeface="Arial"/>
        </a:font>
        <a:schemeClr val="lt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tcStyle>
        <a:tcBdr>
          <a:left>
            <a:ln cap="flat" cmpd="sng" w="25400">
              <a:solidFill>
                <a:schemeClr val="lt1"/>
              </a:solidFill>
              <a:prstDash val="solid"/>
              <a:round/>
              <a:headEnd len="sm" w="sm" type="none"/>
              <a:tailEnd len="sm" w="sm" type="none"/>
            </a:ln>
          </a:left>
        </a:tcBdr>
        <a:fill>
          <a:solidFill>
            <a:srgbClr val="A8A8A8"/>
          </a:solidFill>
        </a:fill>
      </a:tcStyle>
    </a:lastCol>
    <a:firstCol>
      <a:tcTxStyle b="on" i="off"/>
      <a:tcStyle>
        <a:tcBdr>
          <a:right>
            <a:ln cap="flat" cmpd="sng" w="25400">
              <a:solidFill>
                <a:schemeClr val="lt1"/>
              </a:solidFill>
              <a:prstDash val="solid"/>
              <a:round/>
              <a:headEnd len="sm" w="sm" type="none"/>
              <a:tailEnd len="sm" w="sm" type="none"/>
            </a:ln>
          </a:right>
        </a:tcBdr>
        <a:fill>
          <a:solidFill>
            <a:srgbClr val="A8A8A8"/>
          </a:solidFill>
        </a:fill>
      </a:tcStyle>
    </a:firstCol>
    <a:lastRow>
      <a:tcTxStyle b="on" i="off"/>
      <a:tcStyle>
        <a:tcBdr>
          <a:top>
            <a:ln cap="flat" cmpd="sng" w="25400">
              <a:solidFill>
                <a:schemeClr val="lt1"/>
              </a:solidFill>
              <a:prstDash val="solid"/>
              <a:round/>
              <a:headEnd len="sm" w="sm" type="none"/>
              <a:tailEnd len="sm" w="sm" type="none"/>
            </a:ln>
          </a:top>
        </a:tcBdr>
        <a:fill>
          <a:solidFill>
            <a:srgbClr val="A8A8A8"/>
          </a:solidFill>
        </a:fill>
      </a:tcStyle>
    </a:lastRow>
    <a:seCell>
      <a:tcTxStyle/>
      <a:tcStyle>
        <a:tcBdr>
          <a:left>
            <a:ln cap="flat" cmpd="sng" w="9525">
              <a:solidFill>
                <a:srgbClr val="000000">
                  <a:alpha val="0"/>
                </a:srgbClr>
              </a:solidFill>
              <a:prstDash val="solid"/>
              <a:round/>
              <a:headEnd len="sm" w="sm" type="none"/>
              <a:tailEnd len="sm" w="sm" type="none"/>
            </a:ln>
          </a:left>
        </a:tcBdr>
      </a:tcStyle>
    </a:seCell>
    <a:swCell>
      <a:tcTxStyle/>
      <a:tcStyle>
        <a:tcBdr>
          <a:right>
            <a:ln cap="flat" cmpd="sng" w="9525">
              <a:solidFill>
                <a:srgbClr val="000000">
                  <a:alpha val="0"/>
                </a:srgbClr>
              </a:solidFill>
              <a:prstDash val="solid"/>
              <a:round/>
              <a:headEnd len="sm" w="sm" type="none"/>
              <a:tailEnd len="sm" w="sm" type="none"/>
            </a:ln>
          </a:right>
        </a:tcBdr>
      </a:tcStyle>
    </a:swCell>
    <a:firstRow>
      <a:tcTxStyle b="on" i="off"/>
      <a:tcStyle>
        <a:tcBdr>
          <a:bottom>
            <a:ln cap="flat" cmpd="sng" w="25400">
              <a:solidFill>
                <a:schemeClr val="lt1"/>
              </a:solidFill>
              <a:prstDash val="solid"/>
              <a:round/>
              <a:headEnd len="sm" w="sm" type="none"/>
              <a:tailEnd len="sm" w="sm" type="none"/>
            </a:ln>
          </a:bottom>
        </a:tcBdr>
        <a:fill>
          <a:solidFill>
            <a:schemeClr val="dk1"/>
          </a:solidFill>
        </a:fill>
      </a:tcStyle>
    </a:firstRow>
    <a:neCell>
      <a:tcTxStyle/>
      <a:tcStyle>
        <a:tcBdr>
          <a:left>
            <a:ln cap="flat" cmpd="sng" w="9525">
              <a:solidFill>
                <a:srgbClr val="000000">
                  <a:alpha val="0"/>
                </a:srgbClr>
              </a:solidFill>
              <a:prstDash val="solid"/>
              <a:round/>
              <a:headEnd len="sm" w="sm" type="none"/>
              <a:tailEnd len="sm" w="sm" type="none"/>
            </a:ln>
          </a:left>
        </a:tcBdr>
      </a:tcStyle>
    </a:neCell>
    <a:nwCell>
      <a:tcTxStyle/>
      <a:tcStyle>
        <a:tcBdr>
          <a:right>
            <a:ln cap="flat" cmpd="sng" w="9525">
              <a:solidFill>
                <a:srgbClr val="000000">
                  <a:alpha val="0"/>
                </a:srgbClr>
              </a:solidFill>
              <a:prstDash val="solid"/>
              <a:round/>
              <a:headEnd len="sm" w="sm" type="none"/>
              <a:tailEnd len="sm" w="sm" type="none"/>
            </a:ln>
          </a:right>
        </a:tcBdr>
      </a:tc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82" name="Google Shape;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9" name="Google Shape;169;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636d685ac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636d685ac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12636d685ac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636d685ac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636d685ac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12636d685ac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2" name="Google Shape;21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24" name="Google Shape;224;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30" name="Google Shape;23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37" name="Google Shape;23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07" name="Google Shape;107;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20" name="Google Shape;1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2" name="Google Shape;162;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sp>
        <p:nvSpPr>
          <p:cNvPr id="23" name="Google Shape;2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 name="Shape 31"/>
        <p:cNvGrpSpPr/>
        <p:nvPr/>
      </p:nvGrpSpPr>
      <p:grpSpPr>
        <a:xfrm>
          <a:off x="0" y="0"/>
          <a:ext cx="0" cy="0"/>
          <a:chOff x="0" y="0"/>
          <a:chExt cx="0" cy="0"/>
        </a:xfrm>
      </p:grpSpPr>
      <p:sp>
        <p:nvSpPr>
          <p:cNvPr id="32" name="Google Shape;32;p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p:nvPr>
            <p:ph idx="2" type="pic"/>
          </p:nvPr>
        </p:nvSpPr>
        <p:spPr>
          <a:xfrm>
            <a:off x="5183188" y="987425"/>
            <a:ext cx="6172200" cy="4873625"/>
          </a:xfrm>
          <a:prstGeom prst="rect">
            <a:avLst/>
          </a:prstGeom>
          <a:noFill/>
          <a:ln>
            <a:noFill/>
          </a:ln>
        </p:spPr>
      </p:sp>
      <p:sp>
        <p:nvSpPr>
          <p:cNvPr id="34" name="Google Shape;34;p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38" name="Shape 38"/>
        <p:cNvGrpSpPr/>
        <p:nvPr/>
      </p:nvGrpSpPr>
      <p:grpSpPr>
        <a:xfrm>
          <a:off x="0" y="0"/>
          <a:ext cx="0" cy="0"/>
          <a:chOff x="0" y="0"/>
          <a:chExt cx="0" cy="0"/>
        </a:xfrm>
      </p:grpSpPr>
      <p:pic>
        <p:nvPicPr>
          <p:cNvPr descr="A picture containing graphical user interface&#10;&#10;Description automatically generated" id="39" name="Google Shape;39;p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0" name="Google Shape;4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2" name="Shape 42"/>
        <p:cNvGrpSpPr/>
        <p:nvPr/>
      </p:nvGrpSpPr>
      <p:grpSpPr>
        <a:xfrm>
          <a:off x="0" y="0"/>
          <a:ext cx="0" cy="0"/>
          <a:chOff x="0" y="0"/>
          <a:chExt cx="0" cy="0"/>
        </a:xfrm>
      </p:grpSpPr>
      <p:sp>
        <p:nvSpPr>
          <p:cNvPr id="43" name="Google Shape;4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6" name="Google Shape;46;p7"/>
          <p:cNvPicPr preferRelativeResize="0"/>
          <p:nvPr/>
        </p:nvPicPr>
        <p:blipFill rotWithShape="1">
          <a:blip r:embed="rId2">
            <a:alphaModFix/>
          </a:blip>
          <a:srcRect b="0" l="0" r="0" t="0"/>
          <a:stretch/>
        </p:blipFill>
        <p:spPr>
          <a:xfrm>
            <a:off x="2467" y="0"/>
            <a:ext cx="12187066" cy="6858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
            <a:alphaModFix/>
          </a:blip>
          <a:srcRect b="0" l="0" r="0" t="0"/>
          <a:stretch/>
        </p:blipFill>
        <p:spPr>
          <a:xfrm>
            <a:off x="2467" y="0"/>
            <a:ext cx="12187066"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4.jpg"/><Relationship Id="rId5"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13.jp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5.jp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17.jpg"/><Relationship Id="rId5"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rot="5400000">
            <a:off x="2666999" y="-2514601"/>
            <a:ext cx="6858000" cy="12192001"/>
          </a:xfrm>
          <a:prstGeom prst="rect">
            <a:avLst/>
          </a:prstGeom>
          <a:noFill/>
          <a:ln>
            <a:noFill/>
          </a:ln>
        </p:spPr>
      </p:pic>
      <p:grpSp>
        <p:nvGrpSpPr>
          <p:cNvPr id="85" name="Google Shape;85;p13"/>
          <p:cNvGrpSpPr/>
          <p:nvPr/>
        </p:nvGrpSpPr>
        <p:grpSpPr>
          <a:xfrm>
            <a:off x="3529110" y="2286000"/>
            <a:ext cx="5133779" cy="2273826"/>
            <a:chOff x="3792505" y="2601219"/>
            <a:chExt cx="5133779" cy="2273826"/>
          </a:xfrm>
        </p:grpSpPr>
        <p:grpSp>
          <p:nvGrpSpPr>
            <p:cNvPr id="86" name="Google Shape;86;p13"/>
            <p:cNvGrpSpPr/>
            <p:nvPr/>
          </p:nvGrpSpPr>
          <p:grpSpPr>
            <a:xfrm>
              <a:off x="3792505" y="2601219"/>
              <a:ext cx="5133779" cy="1643389"/>
              <a:chOff x="3090765" y="2479100"/>
              <a:chExt cx="5133779" cy="1643389"/>
            </a:xfrm>
          </p:grpSpPr>
          <p:pic>
            <p:nvPicPr>
              <p:cNvPr descr="Download UPES Free for Android - UPES APK Download - STEPrimo.com" id="87" name="Google Shape;87;p13"/>
              <p:cNvPicPr preferRelativeResize="0"/>
              <p:nvPr/>
            </p:nvPicPr>
            <p:blipFill rotWithShape="1">
              <a:blip r:embed="rId4">
                <a:alphaModFix/>
              </a:blip>
              <a:srcRect b="0" l="0" r="0" t="0"/>
              <a:stretch/>
            </p:blipFill>
            <p:spPr>
              <a:xfrm>
                <a:off x="3090765" y="2645163"/>
                <a:ext cx="1323435" cy="1323435"/>
              </a:xfrm>
              <a:prstGeom prst="rect">
                <a:avLst/>
              </a:prstGeom>
              <a:noFill/>
              <a:ln>
                <a:noFill/>
              </a:ln>
            </p:spPr>
          </p:pic>
          <p:sp>
            <p:nvSpPr>
              <p:cNvPr id="88" name="Google Shape;88;p13"/>
              <p:cNvSpPr txBox="1"/>
              <p:nvPr/>
            </p:nvSpPr>
            <p:spPr>
              <a:xfrm>
                <a:off x="4516209" y="2479100"/>
                <a:ext cx="3708335" cy="16433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0"/>
                  <a:buFont typeface="Arial"/>
                  <a:buNone/>
                </a:pPr>
                <a:r>
                  <a:rPr b="1" i="0" lang="en-US" sz="10000" u="none" cap="none" strike="noStrike">
                    <a:solidFill>
                      <a:schemeClr val="lt1"/>
                    </a:solidFill>
                    <a:latin typeface="Arial"/>
                    <a:ea typeface="Arial"/>
                    <a:cs typeface="Arial"/>
                    <a:sym typeface="Arial"/>
                  </a:rPr>
                  <a:t>UPES</a:t>
                </a:r>
                <a:endParaRPr b="1" i="0" sz="10000" u="none" cap="none" strike="noStrike">
                  <a:solidFill>
                    <a:schemeClr val="lt1"/>
                  </a:solidFill>
                  <a:latin typeface="Arial"/>
                  <a:ea typeface="Arial"/>
                  <a:cs typeface="Arial"/>
                  <a:sym typeface="Arial"/>
                </a:endParaRPr>
              </a:p>
            </p:txBody>
          </p:sp>
        </p:grpSp>
        <p:sp>
          <p:nvSpPr>
            <p:cNvPr id="89" name="Google Shape;89;p13"/>
            <p:cNvSpPr txBox="1"/>
            <p:nvPr/>
          </p:nvSpPr>
          <p:spPr>
            <a:xfrm>
              <a:off x="4024949" y="4413380"/>
              <a:ext cx="4769888"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UNIVERSITY WITH A PURPOSE</a:t>
              </a:r>
              <a:endParaRPr b="0" i="0" sz="2400" u="none" cap="none" strike="noStrike">
                <a:solidFill>
                  <a:schemeClr val="lt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710675" y="251750"/>
            <a:ext cx="10515600" cy="825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800"/>
              <a:t>User flow diagram:</a:t>
            </a:r>
            <a:endParaRPr b="1" sz="3800"/>
          </a:p>
        </p:txBody>
      </p:sp>
      <p:pic>
        <p:nvPicPr>
          <p:cNvPr id="172" name="Google Shape;172;p22"/>
          <p:cNvPicPr preferRelativeResize="0"/>
          <p:nvPr/>
        </p:nvPicPr>
        <p:blipFill rotWithShape="1">
          <a:blip r:embed="rId3">
            <a:alphaModFix/>
          </a:blip>
          <a:srcRect b="0" l="0" r="14273" t="0"/>
          <a:stretch/>
        </p:blipFill>
        <p:spPr>
          <a:xfrm>
            <a:off x="930863" y="1076750"/>
            <a:ext cx="10075223" cy="5711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a:t>WORK DONE SO FAR:</a:t>
            </a:r>
            <a:endParaRPr b="1"/>
          </a:p>
        </p:txBody>
      </p:sp>
      <p:pic>
        <p:nvPicPr>
          <p:cNvPr descr="1646809581355" id="178" name="Google Shape;178;p23"/>
          <p:cNvPicPr preferRelativeResize="0"/>
          <p:nvPr/>
        </p:nvPicPr>
        <p:blipFill rotWithShape="1">
          <a:blip r:embed="rId3">
            <a:alphaModFix/>
          </a:blip>
          <a:srcRect b="0" l="0" r="0" t="0"/>
          <a:stretch/>
        </p:blipFill>
        <p:spPr>
          <a:xfrm>
            <a:off x="838200" y="1691005"/>
            <a:ext cx="2848610" cy="4591685"/>
          </a:xfrm>
          <a:prstGeom prst="rect">
            <a:avLst/>
          </a:prstGeom>
          <a:noFill/>
          <a:ln>
            <a:noFill/>
          </a:ln>
        </p:spPr>
      </p:pic>
      <p:pic>
        <p:nvPicPr>
          <p:cNvPr descr="1646809581347" id="179" name="Google Shape;179;p23"/>
          <p:cNvPicPr preferRelativeResize="0"/>
          <p:nvPr/>
        </p:nvPicPr>
        <p:blipFill rotWithShape="1">
          <a:blip r:embed="rId4">
            <a:alphaModFix/>
          </a:blip>
          <a:srcRect b="0" l="0" r="0" t="0"/>
          <a:stretch/>
        </p:blipFill>
        <p:spPr>
          <a:xfrm>
            <a:off x="4305935" y="1696085"/>
            <a:ext cx="3245485" cy="4878705"/>
          </a:xfrm>
          <a:prstGeom prst="rect">
            <a:avLst/>
          </a:prstGeom>
          <a:noFill/>
          <a:ln>
            <a:noFill/>
          </a:ln>
        </p:spPr>
      </p:pic>
      <p:pic>
        <p:nvPicPr>
          <p:cNvPr descr="1646809581349" id="180" name="Google Shape;180;p23"/>
          <p:cNvPicPr preferRelativeResize="0"/>
          <p:nvPr/>
        </p:nvPicPr>
        <p:blipFill rotWithShape="1">
          <a:blip r:embed="rId5">
            <a:alphaModFix/>
          </a:blip>
          <a:srcRect b="0" l="0" r="0" t="0"/>
          <a:stretch/>
        </p:blipFill>
        <p:spPr>
          <a:xfrm>
            <a:off x="8727440" y="1696085"/>
            <a:ext cx="3166110" cy="48793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descr="1646809581344" id="185" name="Google Shape;185;p24"/>
          <p:cNvPicPr preferRelativeResize="0"/>
          <p:nvPr/>
        </p:nvPicPr>
        <p:blipFill rotWithShape="1">
          <a:blip r:embed="rId3">
            <a:alphaModFix/>
          </a:blip>
          <a:srcRect b="0" l="0" r="0" t="0"/>
          <a:stretch/>
        </p:blipFill>
        <p:spPr>
          <a:xfrm>
            <a:off x="552450" y="1316355"/>
            <a:ext cx="2943860" cy="4815840"/>
          </a:xfrm>
          <a:prstGeom prst="rect">
            <a:avLst/>
          </a:prstGeom>
          <a:noFill/>
          <a:ln>
            <a:noFill/>
          </a:ln>
        </p:spPr>
      </p:pic>
      <p:pic>
        <p:nvPicPr>
          <p:cNvPr descr="1646809581330" id="186" name="Google Shape;186;p24"/>
          <p:cNvPicPr preferRelativeResize="0"/>
          <p:nvPr/>
        </p:nvPicPr>
        <p:blipFill rotWithShape="1">
          <a:blip r:embed="rId4">
            <a:alphaModFix/>
          </a:blip>
          <a:srcRect b="0" l="0" r="0" t="0"/>
          <a:stretch/>
        </p:blipFill>
        <p:spPr>
          <a:xfrm>
            <a:off x="4631690" y="1316355"/>
            <a:ext cx="3119120" cy="4714240"/>
          </a:xfrm>
          <a:prstGeom prst="rect">
            <a:avLst/>
          </a:prstGeom>
          <a:noFill/>
          <a:ln>
            <a:noFill/>
          </a:ln>
        </p:spPr>
      </p:pic>
      <p:pic>
        <p:nvPicPr>
          <p:cNvPr id="187" name="Google Shape;187;p24"/>
          <p:cNvPicPr preferRelativeResize="0"/>
          <p:nvPr/>
        </p:nvPicPr>
        <p:blipFill rotWithShape="1">
          <a:blip r:embed="rId5">
            <a:alphaModFix/>
          </a:blip>
          <a:srcRect b="0" l="0" r="0" t="0"/>
          <a:stretch/>
        </p:blipFill>
        <p:spPr>
          <a:xfrm>
            <a:off x="8434705" y="1281430"/>
            <a:ext cx="3164840" cy="48856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5"/>
          <p:cNvPicPr preferRelativeResize="0"/>
          <p:nvPr/>
        </p:nvPicPr>
        <p:blipFill rotWithShape="1">
          <a:blip r:embed="rId3">
            <a:alphaModFix/>
          </a:blip>
          <a:srcRect b="0" l="0" r="0" t="0"/>
          <a:stretch/>
        </p:blipFill>
        <p:spPr>
          <a:xfrm>
            <a:off x="671830" y="701675"/>
            <a:ext cx="3164840" cy="5227955"/>
          </a:xfrm>
          <a:prstGeom prst="rect">
            <a:avLst/>
          </a:prstGeom>
          <a:noFill/>
          <a:ln>
            <a:noFill/>
          </a:ln>
        </p:spPr>
      </p:pic>
      <p:pic>
        <p:nvPicPr>
          <p:cNvPr descr="1646809581327" id="193" name="Google Shape;193;p25"/>
          <p:cNvPicPr preferRelativeResize="0"/>
          <p:nvPr/>
        </p:nvPicPr>
        <p:blipFill rotWithShape="1">
          <a:blip r:embed="rId4">
            <a:alphaModFix/>
          </a:blip>
          <a:srcRect b="0" l="0" r="0" t="0"/>
          <a:stretch/>
        </p:blipFill>
        <p:spPr>
          <a:xfrm>
            <a:off x="4584700" y="814705"/>
            <a:ext cx="3023235" cy="5227955"/>
          </a:xfrm>
          <a:prstGeom prst="rect">
            <a:avLst/>
          </a:prstGeom>
          <a:noFill/>
          <a:ln>
            <a:noFill/>
          </a:ln>
        </p:spPr>
      </p:pic>
      <p:pic>
        <p:nvPicPr>
          <p:cNvPr id="194" name="Google Shape;194;p25"/>
          <p:cNvPicPr preferRelativeResize="0"/>
          <p:nvPr/>
        </p:nvPicPr>
        <p:blipFill rotWithShape="1">
          <a:blip r:embed="rId5">
            <a:alphaModFix/>
          </a:blip>
          <a:srcRect b="0" l="0" r="0" t="0"/>
          <a:stretch/>
        </p:blipFill>
        <p:spPr>
          <a:xfrm>
            <a:off x="8228330" y="841375"/>
            <a:ext cx="3164840" cy="5413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6"/>
          <p:cNvPicPr preferRelativeResize="0"/>
          <p:nvPr/>
        </p:nvPicPr>
        <p:blipFill>
          <a:blip r:embed="rId3">
            <a:alphaModFix/>
          </a:blip>
          <a:stretch>
            <a:fillRect/>
          </a:stretch>
        </p:blipFill>
        <p:spPr>
          <a:xfrm>
            <a:off x="271050" y="700050"/>
            <a:ext cx="3229150" cy="5885974"/>
          </a:xfrm>
          <a:prstGeom prst="rect">
            <a:avLst/>
          </a:prstGeom>
          <a:noFill/>
          <a:ln>
            <a:noFill/>
          </a:ln>
        </p:spPr>
      </p:pic>
      <p:pic>
        <p:nvPicPr>
          <p:cNvPr id="201" name="Google Shape;201;p26"/>
          <p:cNvPicPr preferRelativeResize="0"/>
          <p:nvPr/>
        </p:nvPicPr>
        <p:blipFill>
          <a:blip r:embed="rId4">
            <a:alphaModFix/>
          </a:blip>
          <a:stretch>
            <a:fillRect/>
          </a:stretch>
        </p:blipFill>
        <p:spPr>
          <a:xfrm>
            <a:off x="4109625" y="700050"/>
            <a:ext cx="3389099" cy="5885976"/>
          </a:xfrm>
          <a:prstGeom prst="rect">
            <a:avLst/>
          </a:prstGeom>
          <a:noFill/>
          <a:ln>
            <a:noFill/>
          </a:ln>
        </p:spPr>
      </p:pic>
      <p:pic>
        <p:nvPicPr>
          <p:cNvPr id="202" name="Google Shape;202;p26"/>
          <p:cNvPicPr preferRelativeResize="0"/>
          <p:nvPr/>
        </p:nvPicPr>
        <p:blipFill>
          <a:blip r:embed="rId5">
            <a:alphaModFix/>
          </a:blip>
          <a:stretch>
            <a:fillRect/>
          </a:stretch>
        </p:blipFill>
        <p:spPr>
          <a:xfrm>
            <a:off x="7971500" y="729250"/>
            <a:ext cx="3229150" cy="5827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SUMMARY:</a:t>
            </a:r>
            <a:endParaRPr b="1"/>
          </a:p>
        </p:txBody>
      </p:sp>
      <p:sp>
        <p:nvSpPr>
          <p:cNvPr id="209" name="Google Shape;209;p27"/>
          <p:cNvSpPr txBox="1"/>
          <p:nvPr>
            <p:ph idx="1" type="body"/>
          </p:nvPr>
        </p:nvSpPr>
        <p:spPr>
          <a:xfrm>
            <a:off x="838200" y="1825625"/>
            <a:ext cx="10326900" cy="4351200"/>
          </a:xfrm>
          <a:prstGeom prst="rect">
            <a:avLst/>
          </a:prstGeom>
        </p:spPr>
        <p:txBody>
          <a:bodyPr anchorCtr="0" anchor="t" bIns="45700" lIns="91425" spcFirstLastPara="1" rIns="91425" wrap="square" tIns="45700">
            <a:normAutofit/>
          </a:bodyPr>
          <a:lstStyle/>
          <a:p>
            <a:pPr indent="0" lvl="0" marL="457200" rtl="0" algn="l">
              <a:lnSpc>
                <a:spcPct val="115000"/>
              </a:lnSpc>
              <a:spcBef>
                <a:spcPts val="0"/>
              </a:spcBef>
              <a:spcAft>
                <a:spcPts val="0"/>
              </a:spcAft>
              <a:buNone/>
            </a:pPr>
            <a:r>
              <a:rPr lang="en-US" sz="2000"/>
              <a:t>We planned to establish an effective digital solution for blood donation for our project: HOPE. We've created a platform that allows us to identify blood donors and even donate blood through a blood donation camp listed on our app. This can be accomplished by taking the following steps: </a:t>
            </a:r>
            <a:endParaRPr sz="2000"/>
          </a:p>
          <a:p>
            <a:pPr indent="-355600" lvl="0" marL="457200" rtl="0" algn="l">
              <a:lnSpc>
                <a:spcPct val="115000"/>
              </a:lnSpc>
              <a:spcBef>
                <a:spcPts val="0"/>
              </a:spcBef>
              <a:spcAft>
                <a:spcPts val="0"/>
              </a:spcAft>
              <a:buSzPts val="2000"/>
              <a:buAutoNum type="arabicParenR"/>
            </a:pPr>
            <a:r>
              <a:rPr lang="en-US" sz="2000"/>
              <a:t>The user must first register and then login to our app. </a:t>
            </a:r>
            <a:endParaRPr sz="2000"/>
          </a:p>
          <a:p>
            <a:pPr indent="-355600" lvl="0" marL="457200" rtl="0" algn="l">
              <a:lnSpc>
                <a:spcPct val="115000"/>
              </a:lnSpc>
              <a:spcBef>
                <a:spcPts val="0"/>
              </a:spcBef>
              <a:spcAft>
                <a:spcPts val="0"/>
              </a:spcAft>
              <a:buSzPts val="2000"/>
              <a:buAutoNum type="arabicParenR"/>
            </a:pPr>
            <a:r>
              <a:rPr lang="en-US" sz="2000"/>
              <a:t>After logging in, the user will be required to take a simple self-assessment test. </a:t>
            </a:r>
            <a:endParaRPr sz="2000"/>
          </a:p>
          <a:p>
            <a:pPr indent="-355600" lvl="0" marL="457200" rtl="0" algn="l">
              <a:lnSpc>
                <a:spcPct val="115000"/>
              </a:lnSpc>
              <a:spcBef>
                <a:spcPts val="0"/>
              </a:spcBef>
              <a:spcAft>
                <a:spcPts val="0"/>
              </a:spcAft>
              <a:buSzPts val="2000"/>
              <a:buAutoNum type="arabicParenR"/>
            </a:pPr>
            <a:r>
              <a:rPr lang="en-US" sz="2000"/>
              <a:t>After passing the exam, the user must meet an eligibility condition for blood donation, which is based on previous blood donation history and whether or not the user has any ailments. </a:t>
            </a:r>
            <a:endParaRPr sz="2000"/>
          </a:p>
          <a:p>
            <a:pPr indent="-355600" lvl="0" marL="457200" rtl="0" algn="l">
              <a:spcBef>
                <a:spcPts val="0"/>
              </a:spcBef>
              <a:spcAft>
                <a:spcPts val="0"/>
              </a:spcAft>
              <a:buSzPts val="2000"/>
              <a:buAutoNum type="arabicParenR"/>
            </a:pPr>
            <a:r>
              <a:rPr lang="en-US" sz="2000"/>
              <a:t>If the user wants to donate blood, he or she can go to the events area and schedule an appointment for the nearest blood donation drive at a time that is convenient for them.</a:t>
            </a:r>
            <a:endParaRPr sz="2000"/>
          </a:p>
          <a:p>
            <a:pPr indent="-355600" lvl="0" marL="457200" rtl="0" algn="l">
              <a:spcBef>
                <a:spcPts val="0"/>
              </a:spcBef>
              <a:spcAft>
                <a:spcPts val="0"/>
              </a:spcAft>
              <a:buSzPts val="2000"/>
              <a:buAutoNum type="arabicParenR"/>
            </a:pPr>
            <a:r>
              <a:rPr lang="en-US" sz="2000"/>
              <a:t>If a user needs blood and needs it now, he or she can go to the raise an issue tab and look for nearby blood donors who match the appropriate blood group.</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nvSpPr>
        <p:spPr>
          <a:xfrm>
            <a:off x="1875790" y="2286635"/>
            <a:ext cx="3736975" cy="2163445"/>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rPr>
              <a:t>Software requirements:</a:t>
            </a:r>
            <a:endParaRPr b="0" i="0" sz="1800" u="sng"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Kotlin</a:t>
            </a:r>
            <a:endParaRPr b="0" i="0" sz="1800" u="none"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Android Studio</a:t>
            </a:r>
            <a:endParaRPr b="0" i="0" sz="1800" u="none"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Android Library</a:t>
            </a:r>
            <a:endParaRPr b="0" i="0" sz="1800" u="none"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FireBase</a:t>
            </a:r>
            <a:endParaRPr b="0" i="0" sz="1800" u="none"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Operating System(Windows and Android)</a:t>
            </a:r>
            <a:endParaRPr b="0" i="0" sz="1800" u="none" cap="none" strike="noStrike">
              <a:solidFill>
                <a:schemeClr val="dk1"/>
              </a:solidFill>
              <a:latin typeface="Calibri"/>
              <a:ea typeface="Calibri"/>
              <a:cs typeface="Calibri"/>
              <a:sym typeface="Calibri"/>
            </a:endParaRPr>
          </a:p>
        </p:txBody>
      </p:sp>
      <p:sp>
        <p:nvSpPr>
          <p:cNvPr id="215" name="Google Shape;215;p28"/>
          <p:cNvSpPr txBox="1"/>
          <p:nvPr/>
        </p:nvSpPr>
        <p:spPr>
          <a:xfrm>
            <a:off x="6669056" y="2235058"/>
            <a:ext cx="5320780" cy="1070871"/>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rPr>
              <a:t>Hardware requirements:</a:t>
            </a:r>
            <a:endParaRPr b="0" i="0" sz="1800" u="sng" cap="none" strike="noStrike">
              <a:solidFill>
                <a:schemeClr val="dk1"/>
              </a:solidFill>
              <a:latin typeface="Calibri"/>
              <a:ea typeface="Calibri"/>
              <a:cs typeface="Calibri"/>
              <a:sym typeface="Calibri"/>
            </a:endParaRPr>
          </a:p>
          <a:p>
            <a:pPr indent="-342900" lvl="0" marL="342900" marR="0" rtl="0" algn="just">
              <a:lnSpc>
                <a:spcPct val="107000"/>
              </a:lnSpc>
              <a:spcBef>
                <a:spcPts val="8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8GB RAM</a:t>
            </a:r>
            <a:endParaRPr b="0" i="0" sz="1800" u="none"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Windows 10 / MacOS (Catalina) / Linux-Ubuntu</a:t>
            </a:r>
            <a:endParaRPr b="0" i="0" sz="1800" u="none" cap="none" strike="noStrike">
              <a:solidFill>
                <a:schemeClr val="dk1"/>
              </a:solidFill>
              <a:latin typeface="Calibri"/>
              <a:ea typeface="Calibri"/>
              <a:cs typeface="Calibri"/>
              <a:sym typeface="Calibri"/>
            </a:endParaRPr>
          </a:p>
        </p:txBody>
      </p:sp>
      <p:sp>
        <p:nvSpPr>
          <p:cNvPr id="216" name="Google Shape;216;p28"/>
          <p:cNvSpPr txBox="1"/>
          <p:nvPr/>
        </p:nvSpPr>
        <p:spPr>
          <a:xfrm>
            <a:off x="1618642" y="196972"/>
            <a:ext cx="895471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System Requirements</a:t>
            </a:r>
            <a:endParaRPr b="1" i="0" sz="4400" u="none" cap="none" strike="noStrike">
              <a:solidFill>
                <a:schemeClr val="dk1"/>
              </a:solidFill>
              <a:latin typeface="Calibri"/>
              <a:ea typeface="Calibri"/>
              <a:cs typeface="Calibri"/>
              <a:sym typeface="Calibri"/>
            </a:endParaRPr>
          </a:p>
        </p:txBody>
      </p:sp>
      <p:pic>
        <p:nvPicPr>
          <p:cNvPr descr="Disk" id="217" name="Google Shape;217;p28"/>
          <p:cNvPicPr preferRelativeResize="0"/>
          <p:nvPr/>
        </p:nvPicPr>
        <p:blipFill rotWithShape="1">
          <a:blip r:embed="rId3">
            <a:alphaModFix/>
          </a:blip>
          <a:srcRect b="0" l="0" r="0" t="0"/>
          <a:stretch/>
        </p:blipFill>
        <p:spPr>
          <a:xfrm>
            <a:off x="882520" y="1688143"/>
            <a:ext cx="914400" cy="914400"/>
          </a:xfrm>
          <a:prstGeom prst="rect">
            <a:avLst/>
          </a:prstGeom>
          <a:noFill/>
          <a:ln>
            <a:noFill/>
          </a:ln>
        </p:spPr>
      </p:pic>
      <p:pic>
        <p:nvPicPr>
          <p:cNvPr descr="Processor" id="218" name="Google Shape;218;p28"/>
          <p:cNvPicPr preferRelativeResize="0"/>
          <p:nvPr/>
        </p:nvPicPr>
        <p:blipFill rotWithShape="1">
          <a:blip r:embed="rId4">
            <a:alphaModFix/>
          </a:blip>
          <a:srcRect b="0" l="0" r="0" t="0"/>
          <a:stretch/>
        </p:blipFill>
        <p:spPr>
          <a:xfrm>
            <a:off x="5754656" y="1688143"/>
            <a:ext cx="914400" cy="914400"/>
          </a:xfrm>
          <a:prstGeom prst="rect">
            <a:avLst/>
          </a:prstGeom>
          <a:noFill/>
          <a:ln>
            <a:noFill/>
          </a:ln>
        </p:spPr>
      </p:pic>
      <p:sp>
        <p:nvSpPr>
          <p:cNvPr id="219" name="Google Shape;219;p28"/>
          <p:cNvSpPr/>
          <p:nvPr/>
        </p:nvSpPr>
        <p:spPr>
          <a:xfrm>
            <a:off x="1162438" y="2537227"/>
            <a:ext cx="354563" cy="2598577"/>
          </a:xfrm>
          <a:prstGeom prst="leftBrace">
            <a:avLst>
              <a:gd fmla="val 8333" name="adj1"/>
              <a:gd fmla="val 50000" name="adj2"/>
            </a:avLst>
          </a:prstGeom>
          <a:noFill/>
          <a:ln cap="flat" cmpd="sng" w="9525">
            <a:solidFill>
              <a:srgbClr val="8035B9"/>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28"/>
          <p:cNvSpPr/>
          <p:nvPr/>
        </p:nvSpPr>
        <p:spPr>
          <a:xfrm>
            <a:off x="6034575" y="2560555"/>
            <a:ext cx="354563" cy="745374"/>
          </a:xfrm>
          <a:prstGeom prst="leftBrace">
            <a:avLst>
              <a:gd fmla="val 8333" name="adj1"/>
              <a:gd fmla="val 50000" name="adj2"/>
            </a:avLst>
          </a:prstGeom>
          <a:noFill/>
          <a:ln cap="flat" cmpd="sng" w="9525">
            <a:solidFill>
              <a:srgbClr val="BA1C7B"/>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u="sng"/>
              <a:t>PERT CHART:</a:t>
            </a:r>
            <a:endParaRPr b="1" u="sng"/>
          </a:p>
        </p:txBody>
      </p:sp>
      <p:pic>
        <p:nvPicPr>
          <p:cNvPr id="227" name="Google Shape;227;p29"/>
          <p:cNvPicPr preferRelativeResize="0"/>
          <p:nvPr/>
        </p:nvPicPr>
        <p:blipFill rotWithShape="1">
          <a:blip r:embed="rId3">
            <a:alphaModFix/>
          </a:blip>
          <a:srcRect b="0" l="0" r="0" t="0"/>
          <a:stretch/>
        </p:blipFill>
        <p:spPr>
          <a:xfrm>
            <a:off x="838200" y="1690825"/>
            <a:ext cx="10256475" cy="475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nvSpPr>
        <p:spPr>
          <a:xfrm>
            <a:off x="419879" y="1389060"/>
            <a:ext cx="11523300" cy="3624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500"/>
              <a:buFont typeface="Calibri"/>
              <a:buAutoNum type="arabicPeriod"/>
            </a:pPr>
            <a:r>
              <a:rPr b="0" i="0" lang="en-US" sz="2400" u="none" cap="none" strike="noStrike">
                <a:solidFill>
                  <a:srgbClr val="000000"/>
                </a:solidFill>
                <a:latin typeface="Times New Roman"/>
                <a:ea typeface="Times New Roman"/>
                <a:cs typeface="Times New Roman"/>
                <a:sym typeface="Times New Roman"/>
              </a:rPr>
              <a:t> https://www.researchgate.net/publication/349000171_DEVELOPMENT_ OF_A_BLOOD_BANK_INFORMATION_RETREIVAL_SYSTEM_US ING_ANDROID_APP </a:t>
            </a:r>
            <a:endParaRPr b="0" i="0" sz="2400" u="none" cap="none" strike="noStrike">
              <a:solidFill>
                <a:srgbClr val="000000"/>
              </a:solidFill>
              <a:latin typeface="Times New Roman"/>
              <a:ea typeface="Times New Roman"/>
              <a:cs typeface="Times New Roman"/>
              <a:sym typeface="Times New Roman"/>
            </a:endParaRPr>
          </a:p>
          <a:p>
            <a:pPr indent="0" lvl="0" marL="457200" marR="0" rtl="0" algn="l">
              <a:lnSpc>
                <a:spcPct val="107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342900" lvl="0" marL="342900" marR="0" rtl="0" algn="l">
              <a:lnSpc>
                <a:spcPct val="107000"/>
              </a:lnSpc>
              <a:spcBef>
                <a:spcPts val="0"/>
              </a:spcBef>
              <a:spcAft>
                <a:spcPts val="0"/>
              </a:spcAft>
              <a:buClr>
                <a:schemeClr val="dk1"/>
              </a:buClr>
              <a:buSzPts val="1500"/>
              <a:buFont typeface="Calibri"/>
              <a:buAutoNum type="arabicPeriod"/>
            </a:pPr>
            <a:r>
              <a:rPr b="0" i="0" lang="en-US" sz="2400" u="none" cap="none" strike="noStrike">
                <a:solidFill>
                  <a:srgbClr val="000000"/>
                </a:solidFill>
                <a:latin typeface="Times New Roman"/>
                <a:ea typeface="Times New Roman"/>
                <a:cs typeface="Times New Roman"/>
                <a:sym typeface="Times New Roman"/>
              </a:rPr>
              <a:t> https://ijcrt.org/download.php?file=IJCRT2105420.pdf </a:t>
            </a:r>
            <a:endParaRPr b="0" i="0" sz="2400" u="none" cap="none" strike="noStrike">
              <a:solidFill>
                <a:srgbClr val="000000"/>
              </a:solidFill>
              <a:latin typeface="Times New Roman"/>
              <a:ea typeface="Times New Roman"/>
              <a:cs typeface="Times New Roman"/>
              <a:sym typeface="Times New Roman"/>
            </a:endParaRPr>
          </a:p>
          <a:p>
            <a:pPr indent="0" lvl="0" marL="457200" marR="0" rtl="0" algn="l">
              <a:lnSpc>
                <a:spcPct val="107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342900" lvl="0" marL="342900" marR="0" rtl="0" algn="l">
              <a:lnSpc>
                <a:spcPct val="107000"/>
              </a:lnSpc>
              <a:spcBef>
                <a:spcPts val="0"/>
              </a:spcBef>
              <a:spcAft>
                <a:spcPts val="0"/>
              </a:spcAft>
              <a:buClr>
                <a:schemeClr val="dk1"/>
              </a:buClr>
              <a:buSzPts val="1500"/>
              <a:buFont typeface="Calibri"/>
              <a:buAutoNum type="arabicPeriod"/>
            </a:pPr>
            <a:r>
              <a:rPr b="0" i="0" lang="en-US" sz="2400" u="none" cap="none" strike="noStrike">
                <a:solidFill>
                  <a:srgbClr val="000000"/>
                </a:solidFill>
                <a:latin typeface="Times New Roman"/>
                <a:ea typeface="Times New Roman"/>
                <a:cs typeface="Times New Roman"/>
                <a:sym typeface="Times New Roman"/>
              </a:rPr>
              <a:t> https://ieeexplore.ieee.org/document/9378752 </a:t>
            </a:r>
            <a:endParaRPr b="0" i="0" sz="2400" u="none" cap="none" strike="noStrike">
              <a:solidFill>
                <a:srgbClr val="000000"/>
              </a:solidFill>
              <a:latin typeface="Times New Roman"/>
              <a:ea typeface="Times New Roman"/>
              <a:cs typeface="Times New Roman"/>
              <a:sym typeface="Times New Roman"/>
            </a:endParaRPr>
          </a:p>
          <a:p>
            <a:pPr indent="0" lvl="0" marL="457200" marR="0" rtl="0" algn="l">
              <a:lnSpc>
                <a:spcPct val="107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342900" lvl="0" marL="342900" marR="0" rtl="0" algn="l">
              <a:lnSpc>
                <a:spcPct val="107000"/>
              </a:lnSpc>
              <a:spcBef>
                <a:spcPts val="0"/>
              </a:spcBef>
              <a:spcAft>
                <a:spcPts val="0"/>
              </a:spcAft>
              <a:buClr>
                <a:schemeClr val="dk1"/>
              </a:buClr>
              <a:buSzPts val="1500"/>
              <a:buFont typeface="Calibri"/>
              <a:buAutoNum type="arabicPeriod"/>
            </a:pPr>
            <a:r>
              <a:rPr b="0" i="0" lang="en-US" sz="2400" u="none" cap="none" strike="noStrike">
                <a:solidFill>
                  <a:srgbClr val="000000"/>
                </a:solidFill>
                <a:latin typeface="Times New Roman"/>
                <a:ea typeface="Times New Roman"/>
                <a:cs typeface="Times New Roman"/>
                <a:sym typeface="Times New Roman"/>
              </a:rPr>
              <a:t> https://www.behance.net/gallery/133465165/Hope-University-BloodDonation-App</a:t>
            </a:r>
            <a:endParaRPr b="0" i="0" sz="2400" u="none" cap="none" strike="noStrike">
              <a:solidFill>
                <a:srgbClr val="000000"/>
              </a:solidFill>
              <a:latin typeface="Times New Roman"/>
              <a:ea typeface="Times New Roman"/>
              <a:cs typeface="Times New Roman"/>
              <a:sym typeface="Times New Roman"/>
            </a:endParaRPr>
          </a:p>
        </p:txBody>
      </p:sp>
      <p:sp>
        <p:nvSpPr>
          <p:cNvPr id="233" name="Google Shape;233;p30"/>
          <p:cNvSpPr txBox="1"/>
          <p:nvPr/>
        </p:nvSpPr>
        <p:spPr>
          <a:xfrm>
            <a:off x="1618642" y="196972"/>
            <a:ext cx="895471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References</a:t>
            </a:r>
            <a:endParaRPr b="1" i="0" sz="44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idx="4294967295" type="title"/>
          </p:nvPr>
        </p:nvSpPr>
        <p:spPr>
          <a:xfrm>
            <a:off x="3532133" y="2719600"/>
            <a:ext cx="5127733" cy="1418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Calibri"/>
              <a:buNone/>
            </a:pPr>
            <a:r>
              <a:rPr lang="en-US" sz="6600"/>
              <a:t>THANK YOU</a:t>
            </a:r>
            <a:endParaRPr sz="6600"/>
          </a:p>
        </p:txBody>
      </p:sp>
      <p:pic>
        <p:nvPicPr>
          <p:cNvPr id="240" name="Google Shape;240;p31"/>
          <p:cNvPicPr preferRelativeResize="0"/>
          <p:nvPr/>
        </p:nvPicPr>
        <p:blipFill rotWithShape="1">
          <a:blip r:embed="rId3">
            <a:alphaModFix/>
          </a:blip>
          <a:srcRect b="0" l="0" r="0" t="0"/>
          <a:stretch/>
        </p:blipFill>
        <p:spPr>
          <a:xfrm rot="5400000">
            <a:off x="2667000" y="-2667000"/>
            <a:ext cx="6858000" cy="12192000"/>
          </a:xfrm>
          <a:prstGeom prst="rect">
            <a:avLst/>
          </a:prstGeom>
          <a:noFill/>
          <a:ln>
            <a:noFill/>
          </a:ln>
        </p:spPr>
      </p:pic>
      <p:sp>
        <p:nvSpPr>
          <p:cNvPr id="241" name="Google Shape;241;p31"/>
          <p:cNvSpPr txBox="1"/>
          <p:nvPr/>
        </p:nvSpPr>
        <p:spPr>
          <a:xfrm>
            <a:off x="-1" y="2108718"/>
            <a:ext cx="12192000" cy="147732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chemeClr val="lt1"/>
                </a:solidFill>
                <a:latin typeface="Arial"/>
                <a:ea typeface="Arial"/>
                <a:cs typeface="Arial"/>
                <a:sym typeface="Arial"/>
              </a:rPr>
              <a:t>THANK YOU</a:t>
            </a:r>
            <a:endParaRPr b="0" i="0" sz="9000" u="none" cap="none" strike="noStrike">
              <a:solidFill>
                <a:schemeClr val="lt1"/>
              </a:solidFill>
              <a:latin typeface="Arial"/>
              <a:ea typeface="Arial"/>
              <a:cs typeface="Arial"/>
              <a:sym typeface="Arial"/>
            </a:endParaRPr>
          </a:p>
        </p:txBody>
      </p:sp>
      <p:grpSp>
        <p:nvGrpSpPr>
          <p:cNvPr id="242" name="Google Shape;242;p31"/>
          <p:cNvGrpSpPr/>
          <p:nvPr/>
        </p:nvGrpSpPr>
        <p:grpSpPr>
          <a:xfrm>
            <a:off x="3897667" y="5085057"/>
            <a:ext cx="5110454" cy="1428401"/>
            <a:chOff x="3815830" y="2601219"/>
            <a:chExt cx="5110454" cy="1428401"/>
          </a:xfrm>
        </p:grpSpPr>
        <p:grpSp>
          <p:nvGrpSpPr>
            <p:cNvPr id="243" name="Google Shape;243;p31"/>
            <p:cNvGrpSpPr/>
            <p:nvPr/>
          </p:nvGrpSpPr>
          <p:grpSpPr>
            <a:xfrm>
              <a:off x="4398993" y="2601219"/>
              <a:ext cx="4527291" cy="1169551"/>
              <a:chOff x="3697253" y="2479100"/>
              <a:chExt cx="4527291" cy="1169551"/>
            </a:xfrm>
          </p:grpSpPr>
          <p:pic>
            <p:nvPicPr>
              <p:cNvPr descr="Download UPES Free for Android - UPES APK Download - STEPrimo.com" id="244" name="Google Shape;244;p31"/>
              <p:cNvPicPr preferRelativeResize="0"/>
              <p:nvPr/>
            </p:nvPicPr>
            <p:blipFill rotWithShape="1">
              <a:blip r:embed="rId4">
                <a:alphaModFix/>
              </a:blip>
              <a:srcRect b="0" l="0" r="0" t="0"/>
              <a:stretch/>
            </p:blipFill>
            <p:spPr>
              <a:xfrm>
                <a:off x="3697253" y="2691560"/>
                <a:ext cx="818956" cy="818956"/>
              </a:xfrm>
              <a:prstGeom prst="rect">
                <a:avLst/>
              </a:prstGeom>
              <a:noFill/>
              <a:ln>
                <a:noFill/>
              </a:ln>
            </p:spPr>
          </p:pic>
          <p:sp>
            <p:nvSpPr>
              <p:cNvPr id="245" name="Google Shape;245;p31"/>
              <p:cNvSpPr txBox="1"/>
              <p:nvPr/>
            </p:nvSpPr>
            <p:spPr>
              <a:xfrm>
                <a:off x="4516209" y="2479100"/>
                <a:ext cx="3708335"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0"/>
                  <a:buFont typeface="Arial"/>
                  <a:buNone/>
                </a:pPr>
                <a:r>
                  <a:rPr b="1" i="0" lang="en-US" sz="7000" u="none" cap="none" strike="noStrike">
                    <a:solidFill>
                      <a:schemeClr val="lt1"/>
                    </a:solidFill>
                    <a:latin typeface="Arial"/>
                    <a:ea typeface="Arial"/>
                    <a:cs typeface="Arial"/>
                    <a:sym typeface="Arial"/>
                  </a:rPr>
                  <a:t>UPES</a:t>
                </a:r>
                <a:endParaRPr b="1" i="0" sz="7000" u="none" cap="none" strike="noStrike">
                  <a:solidFill>
                    <a:schemeClr val="lt1"/>
                  </a:solidFill>
                  <a:latin typeface="Arial"/>
                  <a:ea typeface="Arial"/>
                  <a:cs typeface="Arial"/>
                  <a:sym typeface="Arial"/>
                </a:endParaRPr>
              </a:p>
            </p:txBody>
          </p:sp>
        </p:grpSp>
        <p:sp>
          <p:nvSpPr>
            <p:cNvPr id="246" name="Google Shape;246;p31"/>
            <p:cNvSpPr txBox="1"/>
            <p:nvPr/>
          </p:nvSpPr>
          <p:spPr>
            <a:xfrm>
              <a:off x="3815830" y="3691066"/>
              <a:ext cx="476988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UNIVERSITY WITH A PURPOSE</a:t>
              </a:r>
              <a:endParaRPr b="0" i="0" sz="1600" u="none" cap="none" strike="noStrike">
                <a:solidFill>
                  <a:schemeClr val="lt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4637313" y="5044436"/>
            <a:ext cx="2917500" cy="1123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Under the guidance of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Dr. Sonali Vyas</a:t>
            </a:r>
            <a:endParaRPr b="1" i="0" sz="9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  </a:t>
            </a:r>
            <a:br>
              <a:rPr b="0" i="0" lang="en-US" sz="18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Assistant Professor</a:t>
            </a:r>
            <a:endParaRPr b="0"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graphicFrame>
        <p:nvGraphicFramePr>
          <p:cNvPr id="95" name="Google Shape;95;p14"/>
          <p:cNvGraphicFramePr/>
          <p:nvPr/>
        </p:nvGraphicFramePr>
        <p:xfrm>
          <a:off x="278361" y="3549883"/>
          <a:ext cx="3000000" cy="3000000"/>
        </p:xfrm>
        <a:graphic>
          <a:graphicData uri="http://schemas.openxmlformats.org/drawingml/2006/table">
            <a:tbl>
              <a:tblPr bandRow="1" firstRow="1">
                <a:noFill/>
                <a:tableStyleId>{EA21C550-79B2-4CF2-AE6A-D3D8C3027B61}</a:tableStyleId>
              </a:tblPr>
              <a:tblGrid>
                <a:gridCol w="2908825"/>
                <a:gridCol w="2908825"/>
                <a:gridCol w="2908825"/>
                <a:gridCol w="2908825"/>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Ankur Sehrawat</a:t>
                      </a:r>
                      <a:endParaRPr sz="1800" u="none" cap="none" strike="noStrike"/>
                    </a:p>
                  </a:txBody>
                  <a:tcPr marT="45725" marB="45725" marR="91450" marL="91450">
                    <a:solidFill>
                      <a:srgbClr val="79114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Deepen Lakra</a:t>
                      </a:r>
                      <a:endParaRPr sz="1800" u="none" cap="none" strike="noStrike"/>
                    </a:p>
                  </a:txBody>
                  <a:tcPr marT="45725" marB="45725" marR="91450" marL="91450">
                    <a:solidFill>
                      <a:srgbClr val="79114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Anubhav Deshwal</a:t>
                      </a:r>
                      <a:endParaRPr sz="1800" u="none" cap="none" strike="noStrike"/>
                    </a:p>
                  </a:txBody>
                  <a:tcPr marT="45725" marB="45725" marR="91450" marL="91450">
                    <a:solidFill>
                      <a:srgbClr val="79114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Akshat Kaushik</a:t>
                      </a:r>
                      <a:endParaRPr sz="1800" u="none" cap="none" strike="noStrike"/>
                    </a:p>
                  </a:txBody>
                  <a:tcPr marT="45725" marB="45725" marR="91450" marL="91450">
                    <a:solidFill>
                      <a:srgbClr val="791142"/>
                    </a:solidFill>
                  </a:tcPr>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rPr>
                        <a:t>500069004</a:t>
                      </a:r>
                      <a:endParaRPr sz="1800" u="none" cap="none" strike="noStrike">
                        <a:solidFill>
                          <a:srgbClr val="000000"/>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Calibri"/>
                          <a:ea typeface="Calibri"/>
                          <a:cs typeface="Calibri"/>
                          <a:sym typeface="Calibri"/>
                        </a:rPr>
                        <a:t>500069625</a:t>
                      </a:r>
                      <a:endParaRPr sz="1800" u="none" cap="none" strike="noStrike">
                        <a:solidFill>
                          <a:srgbClr val="000000"/>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Calibri"/>
                          <a:ea typeface="Calibri"/>
                          <a:cs typeface="Calibri"/>
                          <a:sym typeface="Calibri"/>
                        </a:rPr>
                        <a:t>500069112</a:t>
                      </a:r>
                      <a:endParaRPr sz="1800" u="none" cap="none" strike="noStrike">
                        <a:solidFill>
                          <a:srgbClr val="000000"/>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Calibri"/>
                          <a:ea typeface="Calibri"/>
                          <a:cs typeface="Calibri"/>
                          <a:sym typeface="Calibri"/>
                        </a:rPr>
                        <a:t>500067066</a:t>
                      </a:r>
                      <a:endParaRPr sz="1800" u="none" cap="none" strike="noStrike">
                        <a:solidFill>
                          <a:srgbClr val="000000"/>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rPr>
                        <a:t>R171218023</a:t>
                      </a:r>
                      <a:endParaRPr sz="1800" u="none" cap="none" strike="noStrike">
                        <a:solidFill>
                          <a:srgbClr val="000000"/>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Calibri"/>
                          <a:ea typeface="Calibri"/>
                          <a:cs typeface="Calibri"/>
                          <a:sym typeface="Calibri"/>
                        </a:rPr>
                        <a:t>R171218035</a:t>
                      </a:r>
                      <a:endParaRPr sz="1800" u="none" cap="none" strike="noStrike">
                        <a:solidFill>
                          <a:srgbClr val="000000"/>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Calibri"/>
                          <a:ea typeface="Calibri"/>
                          <a:cs typeface="Calibri"/>
                          <a:sym typeface="Calibri"/>
                        </a:rPr>
                        <a:t>R171218023</a:t>
                      </a:r>
                      <a:endParaRPr sz="1800" u="none" cap="none" strike="noStrike">
                        <a:solidFill>
                          <a:srgbClr val="000000"/>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Calibri"/>
                          <a:ea typeface="Calibri"/>
                          <a:cs typeface="Calibri"/>
                          <a:sym typeface="Calibri"/>
                        </a:rPr>
                        <a:t>R171218012</a:t>
                      </a:r>
                      <a:endParaRPr sz="1800" u="none" cap="none" strike="noStrike">
                        <a:solidFill>
                          <a:srgbClr val="000000"/>
                        </a:solidFill>
                        <a:latin typeface="Calibri"/>
                        <a:ea typeface="Calibri"/>
                        <a:cs typeface="Calibri"/>
                        <a:sym typeface="Calibri"/>
                      </a:endParaRPr>
                    </a:p>
                  </a:txBody>
                  <a:tcPr marT="45725" marB="45725" marR="91450" marL="91450"/>
                </a:tc>
              </a:tr>
            </a:tbl>
          </a:graphicData>
        </a:graphic>
      </p:graphicFrame>
      <p:sp>
        <p:nvSpPr>
          <p:cNvPr id="96" name="Google Shape;96;p14"/>
          <p:cNvSpPr txBox="1"/>
          <p:nvPr/>
        </p:nvSpPr>
        <p:spPr>
          <a:xfrm>
            <a:off x="1000050" y="1157189"/>
            <a:ext cx="10191900" cy="108954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3600"/>
              <a:buFont typeface="Calibri"/>
              <a:buNone/>
            </a:pPr>
            <a:r>
              <a:rPr b="1" i="0" lang="en-US" sz="5400" u="none" cap="none" strike="noStrike">
                <a:solidFill>
                  <a:schemeClr val="dk1"/>
                </a:solidFill>
                <a:latin typeface="Calibri"/>
                <a:ea typeface="Calibri"/>
                <a:cs typeface="Calibri"/>
                <a:sym typeface="Calibri"/>
              </a:rPr>
              <a:t>Synopsis Presentation</a:t>
            </a:r>
            <a:endParaRPr b="1" i="0" sz="5400" u="none" cap="none" strike="noStrike">
              <a:solidFill>
                <a:schemeClr val="dk1"/>
              </a:solidFill>
              <a:latin typeface="Calibri"/>
              <a:ea typeface="Calibri"/>
              <a:cs typeface="Calibri"/>
              <a:sym typeface="Calibri"/>
            </a:endParaRPr>
          </a:p>
        </p:txBody>
      </p:sp>
      <p:sp>
        <p:nvSpPr>
          <p:cNvPr id="97" name="Google Shape;97;p14"/>
          <p:cNvSpPr txBox="1"/>
          <p:nvPr/>
        </p:nvSpPr>
        <p:spPr>
          <a:xfrm>
            <a:off x="4901681" y="2246730"/>
            <a:ext cx="2388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Major II</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5"/>
          <p:cNvPicPr preferRelativeResize="0"/>
          <p:nvPr/>
        </p:nvPicPr>
        <p:blipFill rotWithShape="1">
          <a:blip r:embed="rId3">
            <a:alphaModFix/>
          </a:blip>
          <a:srcRect b="0" l="0" r="0" t="0"/>
          <a:stretch/>
        </p:blipFill>
        <p:spPr>
          <a:xfrm>
            <a:off x="180612" y="884420"/>
            <a:ext cx="11830776" cy="5590081"/>
          </a:xfrm>
          <a:prstGeom prst="rect">
            <a:avLst/>
          </a:prstGeom>
          <a:noFill/>
          <a:ln>
            <a:noFill/>
          </a:ln>
        </p:spPr>
      </p:pic>
      <p:sp>
        <p:nvSpPr>
          <p:cNvPr id="103" name="Google Shape;103;p15"/>
          <p:cNvSpPr txBox="1"/>
          <p:nvPr/>
        </p:nvSpPr>
        <p:spPr>
          <a:xfrm>
            <a:off x="431800" y="2450250"/>
            <a:ext cx="11328400" cy="19575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595959"/>
              </a:buClr>
              <a:buSzPts val="3600"/>
              <a:buFont typeface="Calibri"/>
              <a:buNone/>
            </a:pPr>
            <a:r>
              <a:rPr b="1" i="0" lang="en-US" sz="5400" u="sng" cap="none" strike="noStrike">
                <a:solidFill>
                  <a:schemeClr val="dk1"/>
                </a:solidFill>
                <a:latin typeface="Calibri"/>
                <a:ea typeface="Calibri"/>
                <a:cs typeface="Calibri"/>
                <a:sym typeface="Calibri"/>
              </a:rPr>
              <a:t>HOPE (University Blood Donation Application</a:t>
            </a:r>
            <a:endParaRPr b="1" i="0" sz="5400" u="sng"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1307000" y="4321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a:t>
            </a:r>
            <a:r>
              <a:rPr b="1" lang="en-US" sz="5400"/>
              <a:t> Abstract</a:t>
            </a:r>
            <a:endParaRPr b="1" sz="5400"/>
          </a:p>
        </p:txBody>
      </p:sp>
      <p:sp>
        <p:nvSpPr>
          <p:cNvPr id="110" name="Google Shape;110;p16"/>
          <p:cNvSpPr txBox="1"/>
          <p:nvPr/>
        </p:nvSpPr>
        <p:spPr>
          <a:xfrm>
            <a:off x="577525" y="2136800"/>
            <a:ext cx="10886100" cy="4032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There is an expectation that the blood will always be there when it is really needed. Blood donor volunteers constitute the main supply source in an effective blood supply chain management. They feed blood stocks through their donation. In an emergency situation, if the stocks are insufficient, the only source of blood supply will be the people who come to the health center and donate the blood on a voluntary basis. It is certain that time is a very important component in such a situation. For this reason, the health care center should call the nearest available donor in order to ensure to get the service as quickly as possible. A smart phone application is developed to facilitate the identification of the nearest available blood donor volunteer and the communication with him/her in the emergency situations where the blood can’t be supplied through the blood banks’ stocks. This Application mainly focuses on Students encouraging them to participate in blood donation camps in university itself and in case of medical emergencies providing help through this application.</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7"/>
          <p:cNvPicPr preferRelativeResize="0"/>
          <p:nvPr/>
        </p:nvPicPr>
        <p:blipFill rotWithShape="1">
          <a:blip r:embed="rId3">
            <a:alphaModFix/>
          </a:blip>
          <a:srcRect b="0" l="0" r="0" t="0"/>
          <a:stretch/>
        </p:blipFill>
        <p:spPr>
          <a:xfrm>
            <a:off x="180600" y="1927050"/>
            <a:ext cx="11830800" cy="4547450"/>
          </a:xfrm>
          <a:prstGeom prst="rect">
            <a:avLst/>
          </a:prstGeom>
          <a:noFill/>
          <a:ln>
            <a:noFill/>
          </a:ln>
        </p:spPr>
      </p:pic>
      <p:sp>
        <p:nvSpPr>
          <p:cNvPr id="116" name="Google Shape;116;p17"/>
          <p:cNvSpPr txBox="1"/>
          <p:nvPr/>
        </p:nvSpPr>
        <p:spPr>
          <a:xfrm>
            <a:off x="361000" y="419425"/>
            <a:ext cx="11328300" cy="1167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595959"/>
              </a:buClr>
              <a:buSzPts val="3600"/>
              <a:buFont typeface="Calibri"/>
              <a:buNone/>
            </a:pPr>
            <a:r>
              <a:rPr b="1" i="0" lang="en-US" sz="5400" u="none" cap="none" strike="noStrike">
                <a:solidFill>
                  <a:schemeClr val="dk1"/>
                </a:solidFill>
                <a:latin typeface="Calibri"/>
                <a:ea typeface="Calibri"/>
                <a:cs typeface="Calibri"/>
                <a:sym typeface="Calibri"/>
              </a:rPr>
              <a:t>INTRODUCTION</a:t>
            </a:r>
            <a:endParaRPr b="1" i="0" sz="5400" u="none" cap="none" strike="noStrike">
              <a:solidFill>
                <a:schemeClr val="dk1"/>
              </a:solidFill>
              <a:latin typeface="Calibri"/>
              <a:ea typeface="Calibri"/>
              <a:cs typeface="Calibri"/>
              <a:sym typeface="Calibri"/>
            </a:endParaRPr>
          </a:p>
        </p:txBody>
      </p:sp>
      <p:sp>
        <p:nvSpPr>
          <p:cNvPr id="117" name="Google Shape;117;p17"/>
          <p:cNvSpPr txBox="1"/>
          <p:nvPr/>
        </p:nvSpPr>
        <p:spPr>
          <a:xfrm>
            <a:off x="1084875" y="1845775"/>
            <a:ext cx="9649500" cy="471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There is an absence of mindfulness towards blood doantion among an impressive level of students. This outcomes in helpless interest in blood donation among this population. In this way there is a basic requirement for culture college students to know and work on their demeanor towards donating blood. Additionally students living away from their families might have health related crises. During such occasions getting fast assistance is troublesome as they need more contacts. Such circumstances are unpleasant and requesting help is time consuming.A advanced mobile application is created to work with the recognizable proof of the closest accessible blood contributor volunteer and the correspondence with him/her in the crisis circumstances where the blood can't be provided through the blood donation centers' stocks. This Application predominantly centers around Students empowering them to donate blood through blood donation camps in college itself and in the event of health related crises giving assistance through this application.</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nvSpPr>
        <p:spPr>
          <a:xfrm>
            <a:off x="-1176093" y="806273"/>
            <a:ext cx="89547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Problem Statement</a:t>
            </a:r>
            <a:endParaRPr b="1" i="0" sz="4400" u="none" cap="none" strike="noStrike">
              <a:solidFill>
                <a:schemeClr val="dk1"/>
              </a:solidFill>
              <a:latin typeface="Calibri"/>
              <a:ea typeface="Calibri"/>
              <a:cs typeface="Calibri"/>
              <a:sym typeface="Calibri"/>
            </a:endParaRPr>
          </a:p>
        </p:txBody>
      </p:sp>
      <p:sp>
        <p:nvSpPr>
          <p:cNvPr id="123" name="Google Shape;123;p18"/>
          <p:cNvSpPr txBox="1"/>
          <p:nvPr/>
        </p:nvSpPr>
        <p:spPr>
          <a:xfrm>
            <a:off x="940200" y="1789375"/>
            <a:ext cx="10164000" cy="26049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n-US" sz="2200" u="none" cap="none" strike="noStrike">
                <a:solidFill>
                  <a:schemeClr val="dk1"/>
                </a:solidFill>
                <a:latin typeface="Calibri"/>
                <a:ea typeface="Calibri"/>
                <a:cs typeface="Calibri"/>
                <a:sym typeface="Calibri"/>
              </a:rPr>
              <a:t>There is a lack of awareness and a negative attitude towards blood donation among a considerable percentage of students. This results in poor participation in blood donation among this population. Therefore there is a critical need for culture university students to be aware and improve their attitude towards blood donation. Also students living away from their families may have medical emergencies. During such times getting quick help is difficult as they don’t have enough contacts. Such situations are stressful and asking for help is time consuming. </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nvSpPr>
        <p:spPr>
          <a:xfrm>
            <a:off x="-2466708" y="470134"/>
            <a:ext cx="89547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Objective</a:t>
            </a:r>
            <a:endParaRPr b="1" i="0" sz="4400" u="none" cap="none" strike="noStrike">
              <a:solidFill>
                <a:schemeClr val="dk1"/>
              </a:solidFill>
              <a:latin typeface="Calibri"/>
              <a:ea typeface="Calibri"/>
              <a:cs typeface="Calibri"/>
              <a:sym typeface="Calibri"/>
            </a:endParaRPr>
          </a:p>
        </p:txBody>
      </p:sp>
      <p:sp>
        <p:nvSpPr>
          <p:cNvPr id="129" name="Google Shape;129;p19"/>
          <p:cNvSpPr txBox="1"/>
          <p:nvPr/>
        </p:nvSpPr>
        <p:spPr>
          <a:xfrm>
            <a:off x="503625" y="1397500"/>
            <a:ext cx="10935300" cy="3035400"/>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000000"/>
              </a:buClr>
              <a:buSzPts val="1800"/>
              <a:buFont typeface="Arial"/>
              <a:buNone/>
            </a:pPr>
            <a:r>
              <a:rPr b="0" i="0" lang="en-US" sz="2000" u="none" cap="none" strike="noStrike">
                <a:solidFill>
                  <a:schemeClr val="dk1"/>
                </a:solidFill>
                <a:latin typeface="Calibri"/>
                <a:ea typeface="Calibri"/>
                <a:cs typeface="Calibri"/>
                <a:sym typeface="Calibri"/>
              </a:rPr>
              <a:t>The objectives of this project are.</a:t>
            </a:r>
            <a:endParaRPr b="0" i="0" sz="2000" u="none" cap="none" strike="noStrike">
              <a:solidFill>
                <a:schemeClr val="dk1"/>
              </a:solidFill>
              <a:latin typeface="Calibri"/>
              <a:ea typeface="Calibri"/>
              <a:cs typeface="Calibri"/>
              <a:sym typeface="Calibri"/>
            </a:endParaRPr>
          </a:p>
          <a:p>
            <a:pPr indent="0" lvl="0" marL="0" marR="0" rtl="0" algn="just">
              <a:lnSpc>
                <a:spcPct val="107000"/>
              </a:lnSpc>
              <a:spcBef>
                <a:spcPts val="0"/>
              </a:spcBef>
              <a:spcAft>
                <a:spcPts val="0"/>
              </a:spcAft>
              <a:buClr>
                <a:srgbClr val="000000"/>
              </a:buClr>
              <a:buSzPts val="18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just">
              <a:lnSpc>
                <a:spcPct val="107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 To create an effective digital solution. </a:t>
            </a:r>
            <a:endParaRPr b="0" i="0" sz="2000" u="none" cap="none" strike="noStrike">
              <a:solidFill>
                <a:schemeClr val="dk1"/>
              </a:solidFill>
              <a:latin typeface="Calibri"/>
              <a:ea typeface="Calibri"/>
              <a:cs typeface="Calibri"/>
              <a:sym typeface="Calibri"/>
            </a:endParaRPr>
          </a:p>
          <a:p>
            <a:pPr indent="-355600" lvl="0" marL="457200" marR="0" rtl="0" algn="just">
              <a:lnSpc>
                <a:spcPct val="107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 Reaching a large number of people in an emergency to find blood. </a:t>
            </a:r>
            <a:endParaRPr b="0" i="0" sz="2000" u="none" cap="none" strike="noStrike">
              <a:solidFill>
                <a:schemeClr val="dk1"/>
              </a:solidFill>
              <a:latin typeface="Calibri"/>
              <a:ea typeface="Calibri"/>
              <a:cs typeface="Calibri"/>
              <a:sym typeface="Calibri"/>
            </a:endParaRPr>
          </a:p>
          <a:p>
            <a:pPr indent="-355600" lvl="0" marL="457200" marR="0" rtl="0" algn="just">
              <a:lnSpc>
                <a:spcPct val="107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 Find active blood donors and other information about them. </a:t>
            </a:r>
            <a:endParaRPr b="0" i="0" sz="2000" u="none" cap="none" strike="noStrike">
              <a:solidFill>
                <a:schemeClr val="dk1"/>
              </a:solidFill>
              <a:latin typeface="Calibri"/>
              <a:ea typeface="Calibri"/>
              <a:cs typeface="Calibri"/>
              <a:sym typeface="Calibri"/>
            </a:endParaRPr>
          </a:p>
          <a:p>
            <a:pPr indent="-355600" lvl="0" marL="457200" marR="0" rtl="0" algn="just">
              <a:lnSpc>
                <a:spcPct val="107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Able to track when a student last time donated. </a:t>
            </a:r>
            <a:endParaRPr b="0" i="0" sz="2000" u="none" cap="none" strike="noStrike">
              <a:solidFill>
                <a:schemeClr val="dk1"/>
              </a:solidFill>
              <a:latin typeface="Calibri"/>
              <a:ea typeface="Calibri"/>
              <a:cs typeface="Calibri"/>
              <a:sym typeface="Calibri"/>
            </a:endParaRPr>
          </a:p>
          <a:p>
            <a:pPr indent="-355600" lvl="0" marL="457200" marR="0" rtl="0" algn="just">
              <a:lnSpc>
                <a:spcPct val="107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 Able to book appointments with blood banks according to your schedule. </a:t>
            </a:r>
            <a:endParaRPr b="0" i="0" sz="2000" u="none" cap="none" strike="noStrike">
              <a:solidFill>
                <a:schemeClr val="dk1"/>
              </a:solidFill>
              <a:latin typeface="Calibri"/>
              <a:ea typeface="Calibri"/>
              <a:cs typeface="Calibri"/>
              <a:sym typeface="Calibri"/>
            </a:endParaRPr>
          </a:p>
          <a:p>
            <a:pPr indent="-355600" lvl="0" marL="457200" marR="0" rtl="0" algn="just">
              <a:lnSpc>
                <a:spcPct val="107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 Quick Registration through application. </a:t>
            </a:r>
            <a:endParaRPr b="0" i="0" sz="2000" u="none" cap="none" strike="noStrike">
              <a:solidFill>
                <a:schemeClr val="dk1"/>
              </a:solidFill>
              <a:latin typeface="Calibri"/>
              <a:ea typeface="Calibri"/>
              <a:cs typeface="Calibri"/>
              <a:sym typeface="Calibri"/>
            </a:endParaRPr>
          </a:p>
          <a:p>
            <a:pPr indent="-355600" lvl="0" marL="457200" marR="0" rtl="0" algn="just">
              <a:lnSpc>
                <a:spcPct val="107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 Spreading Awareness about healthcare</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nvSpPr>
        <p:spPr>
          <a:xfrm>
            <a:off x="1618642" y="173725"/>
            <a:ext cx="895471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Calibri"/>
                <a:ea typeface="Calibri"/>
                <a:cs typeface="Calibri"/>
                <a:sym typeface="Calibri"/>
              </a:rPr>
              <a:t>Methodology</a:t>
            </a:r>
            <a:endParaRPr b="1" i="0" sz="4400" u="none" cap="none" strike="noStrike">
              <a:solidFill>
                <a:schemeClr val="dk1"/>
              </a:solidFill>
              <a:latin typeface="Calibri"/>
              <a:ea typeface="Calibri"/>
              <a:cs typeface="Calibri"/>
              <a:sym typeface="Calibri"/>
            </a:endParaRPr>
          </a:p>
        </p:txBody>
      </p:sp>
      <p:grpSp>
        <p:nvGrpSpPr>
          <p:cNvPr id="135" name="Google Shape;135;p20"/>
          <p:cNvGrpSpPr/>
          <p:nvPr/>
        </p:nvGrpSpPr>
        <p:grpSpPr>
          <a:xfrm>
            <a:off x="1579033" y="1022276"/>
            <a:ext cx="1191558" cy="1060448"/>
            <a:chOff x="312749" y="1032292"/>
            <a:chExt cx="1191558" cy="1060448"/>
          </a:xfrm>
        </p:grpSpPr>
        <p:sp>
          <p:nvSpPr>
            <p:cNvPr id="136" name="Google Shape;136;p20"/>
            <p:cNvSpPr/>
            <p:nvPr/>
          </p:nvSpPr>
          <p:spPr>
            <a:xfrm>
              <a:off x="312749" y="1032292"/>
              <a:ext cx="1191558" cy="1060448"/>
            </a:xfrm>
            <a:custGeom>
              <a:rect b="b" l="l" r="r" t="t"/>
              <a:pathLst>
                <a:path extrusionOk="0" h="825" w="927">
                  <a:moveTo>
                    <a:pt x="769" y="0"/>
                  </a:moveTo>
                  <a:lnTo>
                    <a:pt x="0" y="0"/>
                  </a:lnTo>
                  <a:lnTo>
                    <a:pt x="160" y="413"/>
                  </a:lnTo>
                  <a:lnTo>
                    <a:pt x="0" y="825"/>
                  </a:lnTo>
                  <a:lnTo>
                    <a:pt x="769" y="825"/>
                  </a:lnTo>
                  <a:lnTo>
                    <a:pt x="927" y="413"/>
                  </a:lnTo>
                  <a:lnTo>
                    <a:pt x="769" y="0"/>
                  </a:lnTo>
                  <a:close/>
                </a:path>
              </a:pathLst>
            </a:custGeom>
            <a:solidFill>
              <a:srgbClr val="8035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 name="Google Shape;137;p20"/>
            <p:cNvSpPr txBox="1"/>
            <p:nvPr/>
          </p:nvSpPr>
          <p:spPr>
            <a:xfrm>
              <a:off x="725943" y="1177332"/>
              <a:ext cx="365169" cy="77036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900"/>
                <a:buFont typeface="Montserrat"/>
                <a:buNone/>
              </a:pPr>
              <a:r>
                <a:rPr b="1" i="0" lang="en-US" sz="4900" u="none" cap="none" strike="noStrike">
                  <a:solidFill>
                    <a:srgbClr val="FFFFFF"/>
                  </a:solidFill>
                  <a:latin typeface="Montserrat"/>
                  <a:ea typeface="Montserrat"/>
                  <a:cs typeface="Montserrat"/>
                  <a:sym typeface="Montserrat"/>
                </a:rPr>
                <a:t>1</a:t>
              </a:r>
              <a:endParaRPr b="1" i="0" sz="1400" u="none" cap="none" strike="noStrike">
                <a:solidFill>
                  <a:srgbClr val="000000"/>
                </a:solidFill>
                <a:latin typeface="Arial"/>
                <a:ea typeface="Arial"/>
                <a:cs typeface="Arial"/>
                <a:sym typeface="Arial"/>
              </a:endParaRPr>
            </a:p>
          </p:txBody>
        </p:sp>
      </p:grpSp>
      <p:grpSp>
        <p:nvGrpSpPr>
          <p:cNvPr id="138" name="Google Shape;138;p20"/>
          <p:cNvGrpSpPr/>
          <p:nvPr/>
        </p:nvGrpSpPr>
        <p:grpSpPr>
          <a:xfrm>
            <a:off x="387473" y="1849897"/>
            <a:ext cx="1191559" cy="1061594"/>
            <a:chOff x="1743812" y="1801803"/>
            <a:chExt cx="1191559" cy="1061594"/>
          </a:xfrm>
        </p:grpSpPr>
        <p:sp>
          <p:nvSpPr>
            <p:cNvPr id="139" name="Google Shape;139;p20"/>
            <p:cNvSpPr/>
            <p:nvPr/>
          </p:nvSpPr>
          <p:spPr>
            <a:xfrm>
              <a:off x="1743812" y="1801803"/>
              <a:ext cx="1191559" cy="1061594"/>
            </a:xfrm>
            <a:custGeom>
              <a:rect b="b" l="l" r="r" t="t"/>
              <a:pathLst>
                <a:path extrusionOk="0" h="825" w="926">
                  <a:moveTo>
                    <a:pt x="766" y="0"/>
                  </a:moveTo>
                  <a:lnTo>
                    <a:pt x="0" y="0"/>
                  </a:lnTo>
                  <a:lnTo>
                    <a:pt x="160" y="413"/>
                  </a:lnTo>
                  <a:lnTo>
                    <a:pt x="0" y="825"/>
                  </a:lnTo>
                  <a:lnTo>
                    <a:pt x="766" y="825"/>
                  </a:lnTo>
                  <a:lnTo>
                    <a:pt x="926" y="413"/>
                  </a:lnTo>
                  <a:lnTo>
                    <a:pt x="766" y="0"/>
                  </a:lnTo>
                  <a:close/>
                </a:path>
              </a:pathLst>
            </a:custGeom>
            <a:solidFill>
              <a:srgbClr val="8733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20"/>
            <p:cNvSpPr txBox="1"/>
            <p:nvPr/>
          </p:nvSpPr>
          <p:spPr>
            <a:xfrm>
              <a:off x="2147601" y="1952274"/>
              <a:ext cx="445351" cy="77036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900"/>
                <a:buFont typeface="Montserrat"/>
                <a:buNone/>
              </a:pPr>
              <a:r>
                <a:rPr b="1" i="0" lang="en-US" sz="4900" u="none" cap="none" strike="noStrike">
                  <a:solidFill>
                    <a:srgbClr val="FFFFFF"/>
                  </a:solidFill>
                  <a:latin typeface="Montserrat"/>
                  <a:ea typeface="Montserrat"/>
                  <a:cs typeface="Montserrat"/>
                  <a:sym typeface="Montserrat"/>
                </a:rPr>
                <a:t>2</a:t>
              </a:r>
              <a:endParaRPr b="1" i="0" sz="1400" u="none" cap="none" strike="noStrike">
                <a:solidFill>
                  <a:srgbClr val="000000"/>
                </a:solidFill>
                <a:latin typeface="Arial"/>
                <a:ea typeface="Arial"/>
                <a:cs typeface="Arial"/>
                <a:sym typeface="Arial"/>
              </a:endParaRPr>
            </a:p>
          </p:txBody>
        </p:sp>
      </p:grpSp>
      <p:grpSp>
        <p:nvGrpSpPr>
          <p:cNvPr id="141" name="Google Shape;141;p20"/>
          <p:cNvGrpSpPr/>
          <p:nvPr/>
        </p:nvGrpSpPr>
        <p:grpSpPr>
          <a:xfrm>
            <a:off x="1537337" y="2800430"/>
            <a:ext cx="1190273" cy="1060448"/>
            <a:chOff x="3174876" y="2603163"/>
            <a:chExt cx="1190273" cy="1060448"/>
          </a:xfrm>
        </p:grpSpPr>
        <p:sp>
          <p:nvSpPr>
            <p:cNvPr id="142" name="Google Shape;142;p20"/>
            <p:cNvSpPr/>
            <p:nvPr/>
          </p:nvSpPr>
          <p:spPr>
            <a:xfrm>
              <a:off x="3174876" y="2603163"/>
              <a:ext cx="1190273" cy="1060448"/>
            </a:xfrm>
            <a:custGeom>
              <a:rect b="b" l="l" r="r" t="t"/>
              <a:pathLst>
                <a:path extrusionOk="0" h="825" w="926">
                  <a:moveTo>
                    <a:pt x="766" y="0"/>
                  </a:moveTo>
                  <a:lnTo>
                    <a:pt x="0" y="0"/>
                  </a:lnTo>
                  <a:lnTo>
                    <a:pt x="160" y="413"/>
                  </a:lnTo>
                  <a:lnTo>
                    <a:pt x="0" y="825"/>
                  </a:lnTo>
                  <a:lnTo>
                    <a:pt x="766" y="825"/>
                  </a:lnTo>
                  <a:lnTo>
                    <a:pt x="926" y="413"/>
                  </a:lnTo>
                  <a:lnTo>
                    <a:pt x="766" y="0"/>
                  </a:lnTo>
                  <a:close/>
                </a:path>
              </a:pathLst>
            </a:custGeom>
            <a:solidFill>
              <a:srgbClr val="952F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 name="Google Shape;143;p20"/>
            <p:cNvSpPr txBox="1"/>
            <p:nvPr/>
          </p:nvSpPr>
          <p:spPr>
            <a:xfrm>
              <a:off x="3608058" y="2748203"/>
              <a:ext cx="440521" cy="77036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900"/>
                <a:buFont typeface="Montserrat"/>
                <a:buNone/>
              </a:pPr>
              <a:r>
                <a:rPr b="1" i="0" lang="en-US" sz="4900" u="none" cap="none" strike="noStrike">
                  <a:solidFill>
                    <a:srgbClr val="FFFFFF"/>
                  </a:solidFill>
                  <a:latin typeface="Montserrat"/>
                  <a:ea typeface="Montserrat"/>
                  <a:cs typeface="Montserrat"/>
                  <a:sym typeface="Montserrat"/>
                </a:rPr>
                <a:t>3</a:t>
              </a:r>
              <a:endParaRPr b="1" i="0" sz="1400" u="none" cap="none" strike="noStrike">
                <a:solidFill>
                  <a:srgbClr val="000000"/>
                </a:solidFill>
                <a:latin typeface="Arial"/>
                <a:ea typeface="Arial"/>
                <a:cs typeface="Arial"/>
                <a:sym typeface="Arial"/>
              </a:endParaRPr>
            </a:p>
          </p:txBody>
        </p:sp>
      </p:grpSp>
      <p:grpSp>
        <p:nvGrpSpPr>
          <p:cNvPr id="144" name="Google Shape;144;p20"/>
          <p:cNvGrpSpPr/>
          <p:nvPr/>
        </p:nvGrpSpPr>
        <p:grpSpPr>
          <a:xfrm rot="10800000">
            <a:off x="345777" y="3629197"/>
            <a:ext cx="1191559" cy="1060449"/>
            <a:chOff x="3174876" y="3919242"/>
            <a:chExt cx="1191559" cy="1060449"/>
          </a:xfrm>
        </p:grpSpPr>
        <p:sp>
          <p:nvSpPr>
            <p:cNvPr id="145" name="Google Shape;145;p20"/>
            <p:cNvSpPr/>
            <p:nvPr/>
          </p:nvSpPr>
          <p:spPr>
            <a:xfrm rot="10800000">
              <a:off x="3174876" y="3919242"/>
              <a:ext cx="1191559" cy="1060449"/>
            </a:xfrm>
            <a:custGeom>
              <a:rect b="b" l="l" r="r" t="t"/>
              <a:pathLst>
                <a:path extrusionOk="0" h="825" w="927">
                  <a:moveTo>
                    <a:pt x="769" y="0"/>
                  </a:moveTo>
                  <a:lnTo>
                    <a:pt x="0" y="0"/>
                  </a:lnTo>
                  <a:lnTo>
                    <a:pt x="160" y="413"/>
                  </a:lnTo>
                  <a:lnTo>
                    <a:pt x="0" y="825"/>
                  </a:lnTo>
                  <a:lnTo>
                    <a:pt x="769" y="825"/>
                  </a:lnTo>
                  <a:lnTo>
                    <a:pt x="927" y="413"/>
                  </a:lnTo>
                  <a:lnTo>
                    <a:pt x="769" y="0"/>
                  </a:lnTo>
                  <a:close/>
                </a:path>
              </a:pathLst>
            </a:custGeom>
            <a:solidFill>
              <a:srgbClr val="9B2C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20"/>
            <p:cNvSpPr txBox="1"/>
            <p:nvPr/>
          </p:nvSpPr>
          <p:spPr>
            <a:xfrm rot="10800000">
              <a:off x="3591544" y="4064283"/>
              <a:ext cx="437622" cy="77036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900"/>
                <a:buFont typeface="Montserrat"/>
                <a:buNone/>
              </a:pPr>
              <a:r>
                <a:rPr b="1" i="0" lang="en-US" sz="4900" u="none" cap="none" strike="noStrike">
                  <a:solidFill>
                    <a:srgbClr val="FFFFFF"/>
                  </a:solidFill>
                  <a:latin typeface="Montserrat"/>
                  <a:ea typeface="Montserrat"/>
                  <a:cs typeface="Montserrat"/>
                  <a:sym typeface="Montserrat"/>
                </a:rPr>
                <a:t>4</a:t>
              </a:r>
              <a:endParaRPr b="1" i="0" sz="1400" u="none" cap="none" strike="noStrike">
                <a:solidFill>
                  <a:srgbClr val="000000"/>
                </a:solidFill>
                <a:latin typeface="Arial"/>
                <a:ea typeface="Arial"/>
                <a:cs typeface="Arial"/>
                <a:sym typeface="Arial"/>
              </a:endParaRPr>
            </a:p>
          </p:txBody>
        </p:sp>
      </p:grpSp>
      <p:grpSp>
        <p:nvGrpSpPr>
          <p:cNvPr id="147" name="Google Shape;147;p20"/>
          <p:cNvGrpSpPr/>
          <p:nvPr/>
        </p:nvGrpSpPr>
        <p:grpSpPr>
          <a:xfrm>
            <a:off x="1540076" y="4504235"/>
            <a:ext cx="1190274" cy="1060449"/>
            <a:chOff x="1705810" y="4662069"/>
            <a:chExt cx="1190274" cy="1060449"/>
          </a:xfrm>
        </p:grpSpPr>
        <p:sp>
          <p:nvSpPr>
            <p:cNvPr id="148" name="Google Shape;148;p20"/>
            <p:cNvSpPr/>
            <p:nvPr/>
          </p:nvSpPr>
          <p:spPr>
            <a:xfrm>
              <a:off x="1705810" y="4662069"/>
              <a:ext cx="1190274" cy="1060449"/>
            </a:xfrm>
            <a:custGeom>
              <a:rect b="b" l="l" r="r" t="t"/>
              <a:pathLst>
                <a:path extrusionOk="0" h="825" w="926">
                  <a:moveTo>
                    <a:pt x="766" y="0"/>
                  </a:moveTo>
                  <a:lnTo>
                    <a:pt x="0" y="0"/>
                  </a:lnTo>
                  <a:lnTo>
                    <a:pt x="160" y="413"/>
                  </a:lnTo>
                  <a:lnTo>
                    <a:pt x="0" y="825"/>
                  </a:lnTo>
                  <a:lnTo>
                    <a:pt x="766" y="825"/>
                  </a:lnTo>
                  <a:lnTo>
                    <a:pt x="926" y="413"/>
                  </a:lnTo>
                  <a:lnTo>
                    <a:pt x="766" y="0"/>
                  </a:lnTo>
                  <a:close/>
                </a:path>
              </a:pathLst>
            </a:custGeom>
            <a:solidFill>
              <a:srgbClr val="A22A7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 name="Google Shape;149;p20"/>
            <p:cNvSpPr txBox="1"/>
            <p:nvPr/>
          </p:nvSpPr>
          <p:spPr>
            <a:xfrm>
              <a:off x="2119330" y="4807109"/>
              <a:ext cx="440521" cy="77036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900"/>
                <a:buFont typeface="Montserrat"/>
                <a:buNone/>
              </a:pPr>
              <a:r>
                <a:rPr b="1" i="0" lang="en-US" sz="4900" u="none" cap="none" strike="noStrike">
                  <a:solidFill>
                    <a:srgbClr val="FFFFFF"/>
                  </a:solidFill>
                  <a:latin typeface="Montserrat"/>
                  <a:ea typeface="Montserrat"/>
                  <a:cs typeface="Montserrat"/>
                  <a:sym typeface="Montserrat"/>
                </a:rPr>
                <a:t>5</a:t>
              </a:r>
              <a:endParaRPr b="1" i="0" sz="1400" u="none" cap="none" strike="noStrike">
                <a:solidFill>
                  <a:srgbClr val="000000"/>
                </a:solidFill>
                <a:latin typeface="Arial"/>
                <a:ea typeface="Arial"/>
                <a:cs typeface="Arial"/>
                <a:sym typeface="Arial"/>
              </a:endParaRPr>
            </a:p>
          </p:txBody>
        </p:sp>
      </p:grpSp>
      <p:grpSp>
        <p:nvGrpSpPr>
          <p:cNvPr id="150" name="Google Shape;150;p20"/>
          <p:cNvGrpSpPr/>
          <p:nvPr/>
        </p:nvGrpSpPr>
        <p:grpSpPr>
          <a:xfrm rot="10800000">
            <a:off x="306719" y="5255591"/>
            <a:ext cx="1190275" cy="1060450"/>
            <a:chOff x="314032" y="5531088"/>
            <a:chExt cx="1190275" cy="1060450"/>
          </a:xfrm>
        </p:grpSpPr>
        <p:sp>
          <p:nvSpPr>
            <p:cNvPr id="151" name="Google Shape;151;p20"/>
            <p:cNvSpPr/>
            <p:nvPr/>
          </p:nvSpPr>
          <p:spPr>
            <a:xfrm rot="10800000">
              <a:off x="314032" y="5531088"/>
              <a:ext cx="1190275" cy="1060450"/>
            </a:xfrm>
            <a:custGeom>
              <a:rect b="b" l="l" r="r" t="t"/>
              <a:pathLst>
                <a:path extrusionOk="0" h="825" w="926">
                  <a:moveTo>
                    <a:pt x="766" y="0"/>
                  </a:moveTo>
                  <a:lnTo>
                    <a:pt x="0" y="0"/>
                  </a:lnTo>
                  <a:lnTo>
                    <a:pt x="160" y="413"/>
                  </a:lnTo>
                  <a:lnTo>
                    <a:pt x="0" y="825"/>
                  </a:lnTo>
                  <a:lnTo>
                    <a:pt x="766" y="825"/>
                  </a:lnTo>
                  <a:lnTo>
                    <a:pt x="926" y="413"/>
                  </a:lnTo>
                  <a:lnTo>
                    <a:pt x="766" y="0"/>
                  </a:lnTo>
                  <a:close/>
                </a:path>
              </a:pathLst>
            </a:custGeom>
            <a:solidFill>
              <a:srgbClr val="A928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 name="Google Shape;152;p20"/>
            <p:cNvSpPr txBox="1"/>
            <p:nvPr/>
          </p:nvSpPr>
          <p:spPr>
            <a:xfrm rot="10800000">
              <a:off x="686792" y="5676129"/>
              <a:ext cx="456944" cy="77036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900"/>
                <a:buFont typeface="Montserrat"/>
                <a:buNone/>
              </a:pPr>
              <a:r>
                <a:rPr b="1" i="0" lang="en-US" sz="4900" u="none" cap="none" strike="noStrike">
                  <a:solidFill>
                    <a:srgbClr val="FFFFFF"/>
                  </a:solidFill>
                  <a:latin typeface="Montserrat"/>
                  <a:ea typeface="Montserrat"/>
                  <a:cs typeface="Montserrat"/>
                  <a:sym typeface="Montserrat"/>
                </a:rPr>
                <a:t>6</a:t>
              </a:r>
              <a:endParaRPr b="1" i="0" sz="1400" u="none" cap="none" strike="noStrike">
                <a:solidFill>
                  <a:srgbClr val="000000"/>
                </a:solidFill>
                <a:latin typeface="Arial"/>
                <a:ea typeface="Arial"/>
                <a:cs typeface="Arial"/>
                <a:sym typeface="Arial"/>
              </a:endParaRPr>
            </a:p>
          </p:txBody>
        </p:sp>
      </p:grpSp>
      <p:sp>
        <p:nvSpPr>
          <p:cNvPr id="153" name="Google Shape;153;p20"/>
          <p:cNvSpPr txBox="1"/>
          <p:nvPr/>
        </p:nvSpPr>
        <p:spPr>
          <a:xfrm>
            <a:off x="3047223" y="3149114"/>
            <a:ext cx="6097500" cy="369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Developing NearBy donar Functionality </a:t>
            </a:r>
            <a:endParaRPr b="0" i="0" sz="1800" u="none" cap="none" strike="noStrike">
              <a:solidFill>
                <a:schemeClr val="dk1"/>
              </a:solidFill>
              <a:latin typeface="Calibri"/>
              <a:ea typeface="Calibri"/>
              <a:cs typeface="Calibri"/>
              <a:sym typeface="Calibri"/>
            </a:endParaRPr>
          </a:p>
        </p:txBody>
      </p:sp>
      <p:sp>
        <p:nvSpPr>
          <p:cNvPr id="154" name="Google Shape;154;p20"/>
          <p:cNvSpPr txBox="1"/>
          <p:nvPr/>
        </p:nvSpPr>
        <p:spPr>
          <a:xfrm>
            <a:off x="3047223" y="4019752"/>
            <a:ext cx="6097554" cy="38608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Test the models and find the best performance.</a:t>
            </a:r>
            <a:endParaRPr b="0" i="0" sz="1800" u="none" cap="none" strike="noStrike">
              <a:solidFill>
                <a:schemeClr val="dk1"/>
              </a:solidFill>
              <a:latin typeface="Calibri"/>
              <a:ea typeface="Calibri"/>
              <a:cs typeface="Calibri"/>
              <a:sym typeface="Calibri"/>
            </a:endParaRPr>
          </a:p>
        </p:txBody>
      </p:sp>
      <p:sp>
        <p:nvSpPr>
          <p:cNvPr id="155" name="Google Shape;155;p20"/>
          <p:cNvSpPr txBox="1"/>
          <p:nvPr/>
        </p:nvSpPr>
        <p:spPr>
          <a:xfrm>
            <a:off x="3047223" y="4890390"/>
            <a:ext cx="6097554" cy="38608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Built the Interactive UI for users.</a:t>
            </a:r>
            <a:endParaRPr b="0" i="0" sz="1800" u="none" cap="none" strike="noStrike">
              <a:solidFill>
                <a:schemeClr val="dk1"/>
              </a:solidFill>
              <a:latin typeface="Calibri"/>
              <a:ea typeface="Calibri"/>
              <a:cs typeface="Calibri"/>
              <a:sym typeface="Calibri"/>
            </a:endParaRPr>
          </a:p>
        </p:txBody>
      </p:sp>
      <p:sp>
        <p:nvSpPr>
          <p:cNvPr id="156" name="Google Shape;156;p20"/>
          <p:cNvSpPr txBox="1"/>
          <p:nvPr/>
        </p:nvSpPr>
        <p:spPr>
          <a:xfrm>
            <a:off x="3047223" y="5645420"/>
            <a:ext cx="8093528" cy="38608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Finding the best Libraries and implementing those into the project.</a:t>
            </a:r>
            <a:endParaRPr b="0" i="0" sz="1800" u="none" cap="none" strike="noStrike">
              <a:solidFill>
                <a:schemeClr val="dk1"/>
              </a:solidFill>
              <a:latin typeface="Calibri"/>
              <a:ea typeface="Calibri"/>
              <a:cs typeface="Calibri"/>
              <a:sym typeface="Calibri"/>
            </a:endParaRPr>
          </a:p>
        </p:txBody>
      </p:sp>
      <p:sp>
        <p:nvSpPr>
          <p:cNvPr id="157" name="Google Shape;157;p20"/>
          <p:cNvSpPr txBox="1"/>
          <p:nvPr/>
        </p:nvSpPr>
        <p:spPr>
          <a:xfrm>
            <a:off x="3047223" y="1252321"/>
            <a:ext cx="8606700" cy="64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Study and analyze the different research papers, articles and materials to propose solution for </a:t>
            </a:r>
            <a:endParaRPr b="0" i="0" sz="1800" u="none" cap="none" strike="noStrike">
              <a:solidFill>
                <a:schemeClr val="dk1"/>
              </a:solidFill>
              <a:latin typeface="Calibri"/>
              <a:ea typeface="Calibri"/>
              <a:cs typeface="Calibri"/>
              <a:sym typeface="Calibri"/>
            </a:endParaRPr>
          </a:p>
        </p:txBody>
      </p:sp>
      <p:sp>
        <p:nvSpPr>
          <p:cNvPr id="158" name="Google Shape;158;p20"/>
          <p:cNvSpPr txBox="1"/>
          <p:nvPr/>
        </p:nvSpPr>
        <p:spPr>
          <a:xfrm>
            <a:off x="3047223" y="2277504"/>
            <a:ext cx="6815234" cy="6826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Adding user authentication via Email and user need to verify his/her email to access the application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838200" y="959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2400">
                <a:latin typeface="Times New Roman"/>
                <a:ea typeface="Times New Roman"/>
                <a:cs typeface="Times New Roman"/>
                <a:sym typeface="Times New Roman"/>
              </a:rPr>
              <a:t>Information Application Architecture:</a:t>
            </a:r>
            <a:endParaRPr b="1" sz="2400">
              <a:latin typeface="Times New Roman"/>
              <a:ea typeface="Times New Roman"/>
              <a:cs typeface="Times New Roman"/>
              <a:sym typeface="Times New Roman"/>
            </a:endParaRPr>
          </a:p>
          <a:p>
            <a:pPr indent="0" lvl="0" marL="0" rtl="0" algn="l">
              <a:lnSpc>
                <a:spcPct val="90000"/>
              </a:lnSpc>
              <a:spcBef>
                <a:spcPts val="0"/>
              </a:spcBef>
              <a:spcAft>
                <a:spcPts val="0"/>
              </a:spcAft>
              <a:buSzPts val="1800"/>
              <a:buNone/>
            </a:pPr>
            <a:r>
              <a:t/>
            </a:r>
            <a:endParaRPr b="1" sz="2400">
              <a:latin typeface="Times New Roman"/>
              <a:ea typeface="Times New Roman"/>
              <a:cs typeface="Times New Roman"/>
              <a:sym typeface="Times New Roman"/>
            </a:endParaRPr>
          </a:p>
        </p:txBody>
      </p:sp>
      <p:pic>
        <p:nvPicPr>
          <p:cNvPr id="165" name="Google Shape;165;p21"/>
          <p:cNvPicPr preferRelativeResize="0"/>
          <p:nvPr/>
        </p:nvPicPr>
        <p:blipFill rotWithShape="1">
          <a:blip r:embed="rId3">
            <a:alphaModFix/>
          </a:blip>
          <a:srcRect b="0" l="0" r="0" t="0"/>
          <a:stretch/>
        </p:blipFill>
        <p:spPr>
          <a:xfrm>
            <a:off x="1083625" y="950550"/>
            <a:ext cx="9381501" cy="578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